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3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7" r:id="rId3"/>
    <p:sldId id="299" r:id="rId4"/>
    <p:sldId id="836" r:id="rId5"/>
    <p:sldId id="316" r:id="rId6"/>
    <p:sldId id="809" r:id="rId7"/>
    <p:sldId id="810" r:id="rId8"/>
    <p:sldId id="811" r:id="rId9"/>
    <p:sldId id="818" r:id="rId10"/>
    <p:sldId id="835" r:id="rId11"/>
    <p:sldId id="840" r:id="rId12"/>
    <p:sldId id="800" r:id="rId13"/>
    <p:sldId id="812" r:id="rId14"/>
    <p:sldId id="817" r:id="rId15"/>
    <p:sldId id="815" r:id="rId16"/>
    <p:sldId id="816" r:id="rId17"/>
    <p:sldId id="801" r:id="rId18"/>
    <p:sldId id="813" r:id="rId19"/>
    <p:sldId id="814" r:id="rId20"/>
    <p:sldId id="804" r:id="rId21"/>
    <p:sldId id="803" r:id="rId22"/>
    <p:sldId id="838" r:id="rId23"/>
    <p:sldId id="842" r:id="rId24"/>
    <p:sldId id="807" r:id="rId25"/>
    <p:sldId id="837" r:id="rId26"/>
    <p:sldId id="839" r:id="rId27"/>
    <p:sldId id="841" r:id="rId28"/>
    <p:sldId id="797" r:id="rId29"/>
    <p:sldId id="806" r:id="rId30"/>
    <p:sldId id="834" r:id="rId31"/>
    <p:sldId id="820" r:id="rId32"/>
    <p:sldId id="821" r:id="rId33"/>
    <p:sldId id="819" r:id="rId34"/>
    <p:sldId id="832" r:id="rId35"/>
    <p:sldId id="833" r:id="rId36"/>
    <p:sldId id="330" r:id="rId37"/>
    <p:sldId id="831" r:id="rId38"/>
    <p:sldId id="822" r:id="rId39"/>
    <p:sldId id="823" r:id="rId40"/>
    <p:sldId id="825" r:id="rId41"/>
    <p:sldId id="826" r:id="rId42"/>
    <p:sldId id="829" r:id="rId43"/>
    <p:sldId id="827" r:id="rId44"/>
    <p:sldId id="828" r:id="rId45"/>
    <p:sldId id="802" r:id="rId46"/>
    <p:sldId id="808" r:id="rId47"/>
    <p:sldId id="293" r:id="rId48"/>
  </p:sldIdLst>
  <p:sldSz cx="12188825" cy="6858000"/>
  <p:notesSz cx="6934200" cy="9232900"/>
  <p:custDataLst>
    <p:tags r:id="rId5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609468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1218936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828404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2437872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6pPr>
    <a:lvl7pPr marL="3656808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7pPr>
    <a:lvl8pPr marL="4266275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8pPr>
    <a:lvl9pPr marL="4875744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4" userDrawn="1">
          <p15:clr>
            <a:srgbClr val="A4A3A4"/>
          </p15:clr>
        </p15:guide>
        <p15:guide id="2" pos="46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calfe, Jamie" initials="JGM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A"/>
    <a:srgbClr val="B3F200"/>
    <a:srgbClr val="F8F8F8"/>
    <a:srgbClr val="FF9B9B"/>
    <a:srgbClr val="FBBE4F"/>
    <a:srgbClr val="CACACA"/>
    <a:srgbClr val="EAEAEA"/>
    <a:srgbClr val="FFFF99"/>
    <a:srgbClr val="FF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90700" autoAdjust="0"/>
  </p:normalViewPr>
  <p:slideViewPr>
    <p:cSldViewPr snapToGrid="0">
      <p:cViewPr varScale="1">
        <p:scale>
          <a:sx n="103" d="100"/>
          <a:sy n="103" d="100"/>
        </p:scale>
        <p:origin x="456" y="-66"/>
      </p:cViewPr>
      <p:guideLst>
        <p:guide orient="horz" pos="3744"/>
        <p:guide pos="46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556" y="90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1" descr="BKG-12x-Rules.jpg"/>
          <p:cNvPicPr>
            <a:picLocks noChangeAspect="1"/>
          </p:cNvPicPr>
          <p:nvPr/>
        </p:nvPicPr>
        <p:blipFill>
          <a:blip r:embed="rId2"/>
          <a:srcRect l="24028" t="92223"/>
          <a:stretch>
            <a:fillRect/>
          </a:stretch>
        </p:blipFill>
        <p:spPr bwMode="auto">
          <a:xfrm>
            <a:off x="0" y="8698766"/>
            <a:ext cx="6934200" cy="53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8764" y="495983"/>
            <a:ext cx="3005983" cy="23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>
            <a:lvl1pPr defTabSz="928027">
              <a:defRPr sz="1000">
                <a:ea typeface="+mn-ea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grpSp>
        <p:nvGrpSpPr>
          <p:cNvPr id="76807" name="Group 25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5562" name="Text Box 26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2014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2"/>
          </p:nvPr>
        </p:nvSpPr>
        <p:spPr>
          <a:xfrm>
            <a:off x="462702" y="8993327"/>
            <a:ext cx="2966368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l">
              <a:defRPr sz="1200"/>
            </a:lvl1pPr>
          </a:lstStyle>
          <a:p>
            <a:pPr defTabSz="928027">
              <a:defRPr/>
            </a:pPr>
            <a:r>
              <a:rPr lang="en-US" sz="800" dirty="0">
                <a:solidFill>
                  <a:srgbClr val="000000"/>
                </a:solidFill>
              </a:rPr>
              <a:t>Your Initials, Presentation Title, Month Year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"/>
          </p:nvPr>
        </p:nvSpPr>
        <p:spPr>
          <a:xfrm>
            <a:off x="0" y="8993327"/>
            <a:ext cx="462500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r">
              <a:defRPr sz="1200"/>
            </a:lvl1pPr>
          </a:lstStyle>
          <a:p>
            <a:pPr algn="ctr"/>
            <a:fld id="{D2BC424D-003F-4F60-9028-6437F3764404}" type="slidenum">
              <a:rPr lang="en-US" sz="800"/>
              <a:pPr algn="ctr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10246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463550"/>
            <a:ext cx="5534025" cy="3114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4054" y="3616539"/>
            <a:ext cx="5546092" cy="499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pic>
        <p:nvPicPr>
          <p:cNvPr id="59400" name="Picture 17" descr="bar a shor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130" y="8883169"/>
            <a:ext cx="3429070" cy="1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402" name="Group 24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7609" name="Text Box 25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pic>
        <p:nvPicPr>
          <p:cNvPr id="59403" name="Picture 12" descr="MGC-Logo_Black-7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4750" y="8964243"/>
            <a:ext cx="709900" cy="23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1" y="9000652"/>
            <a:ext cx="465491" cy="230747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ctr">
              <a:defRPr sz="800"/>
            </a:lvl1pPr>
          </a:lstStyle>
          <a:p>
            <a:fld id="{4EF60D13-6827-4DE5-BBDB-189D9C1C9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60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04735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39149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848599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305701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176280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71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05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65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1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81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15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0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56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37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02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6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64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09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16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71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1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41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7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91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59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11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7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2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70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00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64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0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53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3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55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36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26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7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45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9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913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05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2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44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41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0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9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1AFF8442-6A47-C542-A5D4-C6AB1F377E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5" y="365"/>
            <a:ext cx="12187276" cy="68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573" y="4139291"/>
            <a:ext cx="647494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573" y="5907600"/>
            <a:ext cx="647494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 dirty="0"/>
              <a:t>Where today meets tomorrow.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573" y="5907600"/>
            <a:ext cx="3308939" cy="324000"/>
          </a:xfrm>
        </p:spPr>
        <p:txBody>
          <a:bodyPr lIns="216000" tIns="90000" rIns="0" bIns="46800"/>
          <a:lstStyle>
            <a:lvl1pPr marL="0" marR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999" b="1"/>
            </a:lvl1pPr>
            <a:lvl2pPr marL="1587" indent="0">
              <a:buNone/>
              <a:defRPr/>
            </a:lvl2pPr>
          </a:lstStyle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2020</a:t>
            </a:r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859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auto">
          <a:xfrm>
            <a:off x="626573" y="4569991"/>
            <a:ext cx="6474940" cy="1661923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Section Header title</a:t>
            </a:r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439998"/>
            <a:ext cx="121888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595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1327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7537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40400" y="1439998"/>
            <a:ext cx="64484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6868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6094412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394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edd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381913"/>
            <a:ext cx="2997461" cy="4885283"/>
          </a:xfrm>
        </p:spPr>
        <p:txBody>
          <a:bodyPr lIns="182880" rIns="182880"/>
          <a:lstStyle>
            <a:lvl1pPr marL="182880" indent="-182880">
              <a:spcBef>
                <a:spcPts val="200"/>
              </a:spcBef>
              <a:buClr>
                <a:srgbClr val="00646E"/>
              </a:buClr>
              <a:buSzPct val="100000"/>
              <a:buFont typeface="+mj-lt"/>
              <a:buAutoNum type="arabicPeriod"/>
              <a:defRPr sz="800"/>
            </a:lvl1pPr>
            <a:lvl2pPr marL="365760" indent="-182880">
              <a:buFont typeface="+mj-lt"/>
              <a:buAutoNum type="alphaLcParenR"/>
              <a:defRPr sz="700"/>
            </a:lvl2pPr>
            <a:lvl3pPr marL="548640" indent="-182880">
              <a:buSzPct val="80000"/>
              <a:buFont typeface="+mj-lt"/>
              <a:buAutoNum type="romanLcPeriod"/>
              <a:defRPr sz="600"/>
            </a:lvl3pPr>
            <a:lvl4pPr marL="1255713" indent="-179388">
              <a:buFont typeface="Arial" panose="020B0604020202020204" pitchFamily="34" charset="0"/>
              <a:buChar char="•"/>
              <a:defRPr sz="1100"/>
            </a:lvl4pPr>
            <a:lvl5pPr marL="1597025" indent="-153988">
              <a:buFont typeface="Arial" panose="020B0604020202020204" pitchFamily="34" charset="0"/>
              <a:buChar char="•"/>
              <a:defRPr sz="10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idx="10"/>
          </p:nvPr>
        </p:nvSpPr>
        <p:spPr>
          <a:xfrm>
            <a:off x="3107466" y="1381913"/>
            <a:ext cx="8971355" cy="50463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3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055" y="1414800"/>
            <a:ext cx="5469101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3431" y="1414800"/>
            <a:ext cx="546434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© Siemens 2021 | HyperLynx for Serial Channel Design and Verification | Siemens Digital Industries Software | Where today meets tomorrow.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2418" y="6418800"/>
            <a:ext cx="11517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26" Type="http://schemas.openxmlformats.org/officeDocument/2006/relationships/tags" Target="../tags/tag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34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5" Type="http://schemas.openxmlformats.org/officeDocument/2006/relationships/tags" Target="../tags/tag17.xml"/><Relationship Id="rId33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29" Type="http://schemas.openxmlformats.org/officeDocument/2006/relationships/tags" Target="../tags/tag2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24" Type="http://schemas.openxmlformats.org/officeDocument/2006/relationships/tags" Target="../tags/tag16.xml"/><Relationship Id="rId32" Type="http://schemas.openxmlformats.org/officeDocument/2006/relationships/tags" Target="../tags/tag24.xml"/><Relationship Id="rId37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28" Type="http://schemas.openxmlformats.org/officeDocument/2006/relationships/tags" Target="../tags/tag20.xml"/><Relationship Id="rId36" Type="http://schemas.openxmlformats.org/officeDocument/2006/relationships/tags" Target="../tags/tag28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31" Type="http://schemas.openxmlformats.org/officeDocument/2006/relationships/tags" Target="../tags/tag2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tags" Target="../tags/tag6.xml"/><Relationship Id="rId22" Type="http://schemas.openxmlformats.org/officeDocument/2006/relationships/tags" Target="../tags/tag14.xml"/><Relationship Id="rId27" Type="http://schemas.openxmlformats.org/officeDocument/2006/relationships/tags" Target="../tags/tag19.xml"/><Relationship Id="rId30" Type="http://schemas.openxmlformats.org/officeDocument/2006/relationships/tags" Target="../tags/tag22.xml"/><Relationship Id="rId35" Type="http://schemas.openxmlformats.org/officeDocument/2006/relationships/tags" Target="../tags/tag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10"/>
            </p:custDataLst>
          </p:nvPr>
        </p:nvSpPr>
        <p:spPr bwMode="auto">
          <a:xfrm>
            <a:off x="0" y="-1"/>
            <a:ext cx="12188825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72736" y="1443038"/>
            <a:ext cx="12032673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182880" rIns="457200" bIns="182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0" y="6200775"/>
            <a:ext cx="12188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5911" tIns="143888" rIns="3208693" bIns="0" anchor="ctr"/>
          <a:lstStyle/>
          <a:p>
            <a:r>
              <a:rPr lang="en-US" sz="999" b="1" noProof="0" dirty="0">
                <a:solidFill>
                  <a:srgbClr val="879BAA"/>
                </a:solidFill>
              </a:rPr>
              <a:t>Restricted © Siemens 2020</a:t>
            </a:r>
          </a:p>
        </p:txBody>
      </p:sp>
      <p:sp>
        <p:nvSpPr>
          <p:cNvPr id="65" name="cdtTextBox 11 Id18"/>
          <p:cNvSpPr txBox="1"/>
          <p:nvPr>
            <p:custDataLst>
              <p:tags r:id="rId36"/>
            </p:custDataLst>
          </p:nvPr>
        </p:nvSpPr>
        <p:spPr>
          <a:xfrm>
            <a:off x="0" y="6597650"/>
            <a:ext cx="1763907" cy="260350"/>
          </a:xfrm>
          <a:prstGeom prst="rect">
            <a:avLst/>
          </a:prstGeom>
          <a:noFill/>
        </p:spPr>
        <p:txBody>
          <a:bodyPr wrap="square" lIns="625911" tIns="0" rIns="0" bIns="11511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999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37"/>
            </p:custDataLst>
          </p:nvPr>
        </p:nvSpPr>
        <p:spPr>
          <a:xfrm>
            <a:off x="3784807" y="6597650"/>
            <a:ext cx="8404017" cy="260350"/>
          </a:xfrm>
          <a:prstGeom prst="rect">
            <a:avLst/>
          </a:prstGeom>
          <a:noFill/>
        </p:spPr>
        <p:txBody>
          <a:bodyPr wrap="square" lIns="0" tIns="0" rIns="482023" bIns="11511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Siemens</a:t>
            </a:r>
            <a:r>
              <a:rPr lang="en-US" sz="999" baseline="0" noProof="0" dirty="0">
                <a:solidFill>
                  <a:srgbClr val="000000"/>
                </a:solidFill>
              </a:rPr>
              <a:t> Digital Industries Software</a:t>
            </a:r>
            <a:endParaRPr lang="en-US" sz="999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  <p:sp>
        <p:nvSpPr>
          <p:cNvPr id="1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3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5pPr>
      <a:lvl6pPr marL="456834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6pPr>
      <a:lvl7pPr marL="913668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7pPr>
      <a:lvl8pPr marL="1370503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8pPr>
      <a:lvl9pPr marL="1827337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sz="28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48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334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20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906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3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68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3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37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1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05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67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73" y="4447709"/>
            <a:ext cx="7386459" cy="1354787"/>
          </a:xfrm>
        </p:spPr>
        <p:txBody>
          <a:bodyPr/>
          <a:lstStyle/>
          <a:p>
            <a:r>
              <a:rPr lang="en-US" dirty="0"/>
              <a:t>SerDes basics</a:t>
            </a:r>
            <a:br>
              <a:rPr lang="en-US" sz="2198" b="0" dirty="0"/>
            </a:br>
            <a:r>
              <a:rPr lang="en-US" sz="2400" b="0" dirty="0"/>
              <a:t>Dmitry Vasilchenko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Where today meets tomorrow.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2022	</a:t>
            </a:r>
          </a:p>
        </p:txBody>
      </p:sp>
    </p:spTree>
    <p:extLst>
      <p:ext uri="{BB962C8B-B14F-4D97-AF65-F5344CB8AC3E}">
        <p14:creationId xmlns:p14="http://schemas.microsoft.com/office/powerpoint/2010/main" val="10709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7FA7-94DD-4438-83C4-CAC323228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7056"/>
            <a:ext cx="9584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2E48D4-546A-4447-9BAF-AE4259B2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2444" y="1025967"/>
            <a:ext cx="5966373" cy="322456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F9E56-2739-4522-BB1D-1947C657F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99" y="216422"/>
            <a:ext cx="4927602" cy="2351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FD1D82-6417-43D9-95E1-CA09EF19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00" y="2992041"/>
            <a:ext cx="4415200" cy="16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SerDes basics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B88BA9-7482-495B-8D3F-DA704BAE0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ED5228-1C4D-40EA-A84A-A842415E6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" y="1171575"/>
            <a:ext cx="11849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92EA4-D211-46F7-921E-4956B985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1" y="-1"/>
            <a:ext cx="9449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9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DD68F-8EE7-44FB-A3A2-1E5FF4AA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2" y="180622"/>
            <a:ext cx="8788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8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874D3-F610-4FE3-889A-ED496504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2" y="17056"/>
            <a:ext cx="8772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9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40974-6EFC-46DA-94EA-428909F4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8" y="17057"/>
            <a:ext cx="8443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0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CTLE – Continues time linear equalizer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4CB4E2-DC05-4023-B7F3-873FCDD67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178" y="1185862"/>
            <a:ext cx="4481441" cy="34367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B105DD-B5FC-444F-8FD7-E29DFEF5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114" y="4639543"/>
            <a:ext cx="2853717" cy="2020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5D9445-158E-444E-8C8C-7B2DA3C8A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282" y="1433195"/>
            <a:ext cx="41719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9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3010FB-3B08-41BF-9B51-EC68FE4BF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273" y="384789"/>
            <a:ext cx="7504018" cy="566329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08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F7A09-C9F9-458F-B424-DE8FE9EB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36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4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SerDes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8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Serializer-</a:t>
            </a:r>
            <a:r>
              <a:rPr lang="en-US" sz="1800" dirty="0" err="1"/>
              <a:t>Deserializer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Supports much high data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Reduces noise, EMI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Reduces wires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 low volts diff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Data transfer rate</a:t>
            </a:r>
          </a:p>
          <a:p>
            <a:pPr marL="1031875" lvl="1" indent="-342900"/>
            <a:r>
              <a:rPr lang="en-US" sz="1400" dirty="0"/>
              <a:t>Cable (diff, serial) USB, HDMI (~4 Gbps), FireWire</a:t>
            </a:r>
          </a:p>
          <a:p>
            <a:pPr marL="974725" lvl="1" indent="-285750"/>
            <a:r>
              <a:rPr lang="en-US" sz="1400" dirty="0"/>
              <a:t> IO bus (diff, parallel) PCIe (8 Gbps)</a:t>
            </a:r>
          </a:p>
          <a:p>
            <a:pPr marL="1031875" lvl="1" indent="-342900"/>
            <a:r>
              <a:rPr lang="en-US" sz="1400" dirty="0"/>
              <a:t>Ethernet (diff, serial) 100GBase (25 Gbps)</a:t>
            </a:r>
          </a:p>
          <a:p>
            <a:pPr marL="1031875" lvl="1" indent="-342900"/>
            <a:r>
              <a:rPr lang="en-US" sz="1400" dirty="0"/>
              <a:t>Memory (single-ended, parallel) DDR4, LPDDR4 (~4 Gbps)</a:t>
            </a:r>
          </a:p>
          <a:p>
            <a:pPr lvl="1" indent="0">
              <a:buNone/>
            </a:pPr>
            <a:endParaRPr lang="en-US" sz="1400" dirty="0"/>
          </a:p>
          <a:p>
            <a:pPr marL="1031875" lvl="1" indent="-342900"/>
            <a:endParaRPr lang="en-US" sz="1400" dirty="0"/>
          </a:p>
          <a:p>
            <a:pPr marL="1031875" lvl="1" indent="-342900"/>
            <a:endParaRPr lang="en-US" sz="1400" dirty="0"/>
          </a:p>
          <a:p>
            <a:pPr marL="1031875" lvl="1" indent="-342900"/>
            <a:endParaRPr lang="en-US" sz="1400" dirty="0"/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E8757-5FD1-4DF1-9B94-98E86E20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48" y="866306"/>
            <a:ext cx="5730232" cy="28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03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BB3047-6266-4E34-A17E-F38C51A24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065" y="170938"/>
            <a:ext cx="9191651" cy="653400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13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10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CTLE or DFE – depends on channel bumpiness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ACE91B-F0A4-45B6-B3E6-FDCB331E5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171" y="1847649"/>
            <a:ext cx="2904811" cy="235595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0110F-B783-4FF4-80E3-8CE57330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155" y="1276353"/>
            <a:ext cx="3492596" cy="2927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B2E2D-DCE8-4CDB-80BB-E6FF8BA6D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272" y="1276353"/>
            <a:ext cx="3305382" cy="2901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6D0E67-1586-4E26-8AB5-5DFD7BE09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697" y="4062947"/>
            <a:ext cx="3427054" cy="2828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D862A5-3E81-4466-B80D-9768C80D9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5271" y="4177609"/>
            <a:ext cx="3365539" cy="27580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D11207-D99C-459E-9EC8-43D9F265224E}"/>
              </a:ext>
            </a:extLst>
          </p:cNvPr>
          <p:cNvSpPr txBox="1"/>
          <p:nvPr/>
        </p:nvSpPr>
        <p:spPr>
          <a:xfrm>
            <a:off x="3937819" y="247035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CTLE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bit 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C737B-D7CA-4A3C-9F9C-9DEE774EF022}"/>
              </a:ext>
            </a:extLst>
          </p:cNvPr>
          <p:cNvSpPr txBox="1"/>
          <p:nvPr/>
        </p:nvSpPr>
        <p:spPr>
          <a:xfrm>
            <a:off x="4018935" y="547285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DFE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bit response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C12BC9-FD1D-49BB-818A-2B81D6E7B82B}"/>
              </a:ext>
            </a:extLst>
          </p:cNvPr>
          <p:cNvSpPr txBox="1"/>
          <p:nvPr/>
        </p:nvSpPr>
        <p:spPr>
          <a:xfrm>
            <a:off x="766694" y="1533831"/>
            <a:ext cx="1843769" cy="3138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IL for of tow channels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1657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0A113-CC3C-495E-81C0-5539425E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644"/>
            <a:ext cx="12188825" cy="598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3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IBIS-AMI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7513307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IBIS-AMI flow is invented and driven by </a:t>
            </a:r>
            <a:r>
              <a:rPr lang="en-US" sz="1800" dirty="0" err="1"/>
              <a:t>SiSoft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IBIS model is supplemented with [Algorithmic Model] that defines external TX / RX.dll  with corresponding .</a:t>
            </a:r>
            <a:r>
              <a:rPr lang="en-US" sz="1800" dirty="0" err="1"/>
              <a:t>ami</a:t>
            </a:r>
            <a:r>
              <a:rPr lang="en-US" sz="1800" dirty="0"/>
              <a:t> file </a:t>
            </a: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equalization is performed inside TX / RX.dll. </a:t>
            </a:r>
            <a:r>
              <a:rPr lang="en-US" sz="1800" dirty="0" err="1"/>
              <a:t>Hyperlynx</a:t>
            </a:r>
            <a:r>
              <a:rPr lang="en-US" sz="1800" dirty="0"/>
              <a:t> feeds it with a channel’s step response and a bit sequence.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 </a:t>
            </a:r>
            <a:r>
              <a:rPr lang="en-US" sz="1800" dirty="0" err="1"/>
              <a:t>Hyperlynx</a:t>
            </a:r>
            <a:r>
              <a:rPr lang="en-US" sz="1800" dirty="0"/>
              <a:t> it’s incapsulated in AmiRunner.dll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415EB-CB97-42C9-8332-5E9238285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255" y="2022899"/>
            <a:ext cx="4586570" cy="25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4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50423-7E8E-430B-8692-2FA32946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6" y="227189"/>
            <a:ext cx="117157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89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D9BC0-B495-4D94-958D-C93CD818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528637"/>
            <a:ext cx="117824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8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62DF5-CD76-4255-9B53-C19F7640A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140"/>
            <a:ext cx="12188825" cy="59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8089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765847CE-920E-4FCB-9793-AB5BCD14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001"/>
            <a:ext cx="5802382" cy="4851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6EF5C-EFC1-4FB1-98E3-DD2AA134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Serial Channels for Protocol Compliance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7A5A-F875-4727-AF33-8CBA56CE2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415324"/>
            <a:ext cx="5854476" cy="4750763"/>
          </a:xfrm>
        </p:spPr>
        <p:txBody>
          <a:bodyPr/>
          <a:lstStyle/>
          <a:p>
            <a:r>
              <a:rPr lang="en-US" dirty="0"/>
              <a:t>Dozens of specs, hundreds of pages (each)</a:t>
            </a:r>
          </a:p>
          <a:p>
            <a:pPr marL="645556" lvl="2" indent="-285664"/>
            <a:r>
              <a:rPr lang="en-US" dirty="0"/>
              <a:t>Who has time to read them?</a:t>
            </a:r>
          </a:p>
          <a:p>
            <a:endParaRPr lang="en-US" dirty="0"/>
          </a:p>
          <a:p>
            <a:r>
              <a:rPr lang="en-US" dirty="0"/>
              <a:t>Differing analytical methods and Pass/Fail criteria:</a:t>
            </a:r>
          </a:p>
          <a:p>
            <a:pPr marL="645556" lvl="2" indent="-285664"/>
            <a:r>
              <a:rPr lang="en-US" dirty="0"/>
              <a:t>Time-domain (eye masks)</a:t>
            </a:r>
          </a:p>
          <a:p>
            <a:pPr marL="645556" lvl="2" indent="-285664"/>
            <a:r>
              <a:rPr lang="en-US" dirty="0"/>
              <a:t>Frequency-domain (frequency masks)</a:t>
            </a:r>
          </a:p>
          <a:p>
            <a:pPr marL="645556" lvl="2" indent="-285664"/>
            <a:r>
              <a:rPr lang="en-US" dirty="0"/>
              <a:t>Channel Operating Margin (COM metric)</a:t>
            </a:r>
          </a:p>
          <a:p>
            <a:pPr marL="645556" lvl="2" indent="-285664"/>
            <a:r>
              <a:rPr lang="en-US" dirty="0"/>
              <a:t>JEDEC Channel Operating Margin (JCOM metric)</a:t>
            </a:r>
          </a:p>
          <a:p>
            <a:pPr marL="645556" lvl="2" indent="-285664"/>
            <a:endParaRPr lang="en-US" dirty="0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19B500E4-13B1-4A07-B212-156605BA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34" b="48216"/>
          <a:stretch/>
        </p:blipFill>
        <p:spPr>
          <a:xfrm>
            <a:off x="0" y="1315000"/>
            <a:ext cx="3015260" cy="2512102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23922DE4-5E61-476C-B00F-A77FA203B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66" t="-1" b="47305"/>
          <a:stretch/>
        </p:blipFill>
        <p:spPr>
          <a:xfrm>
            <a:off x="3015260" y="1315000"/>
            <a:ext cx="2787122" cy="2556336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AB2203BC-F8EA-43EF-86E8-D875450C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1784" r="45680"/>
          <a:stretch/>
        </p:blipFill>
        <p:spPr>
          <a:xfrm>
            <a:off x="1" y="3827102"/>
            <a:ext cx="3151811" cy="23389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A7C62-B4FF-4CA2-BDAD-5A7FD7B999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7279" y="6310049"/>
            <a:ext cx="9213600" cy="5470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© Siemens 2021 | HyperLynx for Serial Channel Design and Verification | Siemens Digital Industries Software | Where today meets tomorrow.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853C3-52B0-4157-B72F-F33AB8138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61320"/>
      </p:ext>
    </p:extLst>
  </p:cSld>
  <p:clrMapOvr>
    <a:masterClrMapping/>
  </p:clrMapOvr>
  <p:transition advTm="1289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1E204-CE4B-49B2-917B-74AD2027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854"/>
            <a:ext cx="12188825" cy="610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SerDes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1A27D-DB2C-47E2-B118-A7E765F93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" y="987009"/>
            <a:ext cx="12188825" cy="56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AAC4B-055A-4728-BF99-6043EB8F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471487"/>
            <a:ext cx="116681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10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8FD6F-D9AD-41AF-B9E2-550CCC11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1" y="0"/>
            <a:ext cx="11898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0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3E929-3A0F-4769-BCE5-2022CF56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59"/>
            <a:ext cx="12188825" cy="63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1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033A9-C72F-4A82-9955-38A0EA57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86"/>
            <a:ext cx="12188825" cy="68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3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8164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1601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A17D0-4A9E-4FAB-94C3-BE07A0DE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234"/>
            <a:ext cx="12188825" cy="638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9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765847CE-920E-4FCB-9793-AB5BCD14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001"/>
            <a:ext cx="5802382" cy="4851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6EF5C-EFC1-4FB1-98E3-DD2AA134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Serial Channels for Protocol Compliance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7A5A-F875-4727-AF33-8CBA56CE2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415324"/>
            <a:ext cx="5854476" cy="4750763"/>
          </a:xfrm>
        </p:spPr>
        <p:txBody>
          <a:bodyPr/>
          <a:lstStyle/>
          <a:p>
            <a:r>
              <a:rPr lang="en-US" dirty="0"/>
              <a:t>Dozens of specs, hundreds of pages (each)</a:t>
            </a:r>
          </a:p>
          <a:p>
            <a:pPr marL="645556" lvl="2" indent="-285664"/>
            <a:r>
              <a:rPr lang="en-US" dirty="0"/>
              <a:t>Who has time to read them?</a:t>
            </a:r>
          </a:p>
          <a:p>
            <a:endParaRPr lang="en-US" dirty="0"/>
          </a:p>
          <a:p>
            <a:r>
              <a:rPr lang="en-US" dirty="0"/>
              <a:t>Differing analytical methods and Pass/Fail criteria:</a:t>
            </a:r>
          </a:p>
          <a:p>
            <a:pPr marL="645556" lvl="2" indent="-285664"/>
            <a:r>
              <a:rPr lang="en-US" dirty="0"/>
              <a:t>Time-domain (eye masks)</a:t>
            </a:r>
          </a:p>
          <a:p>
            <a:pPr marL="645556" lvl="2" indent="-285664"/>
            <a:r>
              <a:rPr lang="en-US" dirty="0"/>
              <a:t>Frequency-domain (frequency masks)</a:t>
            </a:r>
          </a:p>
          <a:p>
            <a:pPr marL="645556" lvl="2" indent="-285664"/>
            <a:r>
              <a:rPr lang="en-US" dirty="0"/>
              <a:t>Channel Operating Margin (COM metric)</a:t>
            </a:r>
          </a:p>
          <a:p>
            <a:pPr marL="645556" lvl="2" indent="-285664"/>
            <a:r>
              <a:rPr lang="en-US" dirty="0"/>
              <a:t>JEDEC Channel Operating Margin (JCOM metric)</a:t>
            </a:r>
          </a:p>
          <a:p>
            <a:pPr marL="645556" lvl="2" indent="-285664"/>
            <a:endParaRPr lang="en-US" dirty="0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19B500E4-13B1-4A07-B212-156605BA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34" b="48216"/>
          <a:stretch/>
        </p:blipFill>
        <p:spPr>
          <a:xfrm>
            <a:off x="0" y="1315000"/>
            <a:ext cx="3015260" cy="2512102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23922DE4-5E61-476C-B00F-A77FA203B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66" t="-1" b="47305"/>
          <a:stretch/>
        </p:blipFill>
        <p:spPr>
          <a:xfrm>
            <a:off x="3015260" y="1315000"/>
            <a:ext cx="2787122" cy="2556336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AB2203BC-F8EA-43EF-86E8-D875450C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1784" r="45680"/>
          <a:stretch/>
        </p:blipFill>
        <p:spPr>
          <a:xfrm>
            <a:off x="1" y="3827102"/>
            <a:ext cx="3151811" cy="23389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A7C62-B4FF-4CA2-BDAD-5A7FD7B999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7279" y="6310049"/>
            <a:ext cx="9213600" cy="5470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© Siemens 2021 | HyperLynx for Serial Channel Design and Verification | Siemens Digital Industries Software | Where today meets tomorrow.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853C3-52B0-4157-B72F-F33AB8138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533701"/>
      </p:ext>
    </p:extLst>
  </p:cSld>
  <p:clrMapOvr>
    <a:masterClrMapping/>
  </p:clrMapOvr>
  <p:transition advTm="1289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FF790-5731-4A7F-A65F-E60631B3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941"/>
            <a:ext cx="12188825" cy="60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63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Snagit_SNG84C">
            <a:extLst>
              <a:ext uri="{FF2B5EF4-FFF2-40B4-BE49-F238E27FC236}">
                <a16:creationId xmlns:a16="http://schemas.microsoft.com/office/drawing/2014/main" id="{1D304815-1E5A-4D73-B699-E32EAD499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79" y="1237790"/>
            <a:ext cx="10222278" cy="57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4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057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18D18-99C8-4427-9E5F-057025BB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587"/>
            <a:ext cx="12188825" cy="61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5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F50A4-3828-4FE1-A3C4-F5AD10FBE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1" y="-2830"/>
            <a:ext cx="12188825" cy="56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75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05EB91-8F1D-4734-9440-67735B57D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256" y="339725"/>
            <a:ext cx="8926944" cy="51099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1449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849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819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8AE4979-9835-4CE4-8D30-62D8B192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42279288-4AAB-4CA6-81BD-C79235B1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96608" y="1465770"/>
            <a:ext cx="5723659" cy="478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6234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8133A1-3C62-4096-84A8-495D863EE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163" y="1044166"/>
            <a:ext cx="5826633" cy="288627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2DBA45-A4E8-4D04-AF76-8BEF385D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629" y="3832266"/>
            <a:ext cx="3219519" cy="2004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9C5E7D-40E1-4056-AF58-E0D485D6F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221" y="3556564"/>
            <a:ext cx="5171205" cy="2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3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295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Eye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9816CE-74AC-4053-BC09-5C60FC055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0102" y="858138"/>
            <a:ext cx="4941080" cy="241883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8C5CE3-014E-4340-8793-CE5C016CB8D2}"/>
              </a:ext>
            </a:extLst>
          </p:cNvPr>
          <p:cNvSpPr txBox="1"/>
          <p:nvPr/>
        </p:nvSpPr>
        <p:spPr>
          <a:xfrm>
            <a:off x="367567" y="1069347"/>
            <a:ext cx="3781099" cy="1540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Use PRBS Stimulus  00000101110100101110110…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Run Time domain simulation 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Slice waveform at 1 UI (unit interval) and overlap waveform pieces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Opened eye means RX can recognize TX symbols basing on voltage level at UI/2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74789-5C61-4AAF-9E75-BBBB620C61AE}"/>
              </a:ext>
            </a:extLst>
          </p:cNvPr>
          <p:cNvSpPr txBox="1"/>
          <p:nvPr/>
        </p:nvSpPr>
        <p:spPr>
          <a:xfrm>
            <a:off x="184340" y="2996236"/>
            <a:ext cx="5908146" cy="7055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Works, but t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ime domain simulations are impractical for more than 10K bits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(slow, huge waveforms).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SerDes link usually needs 25K just to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handshake and settle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9FA5DF-AF34-4271-8689-9EC065DC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233" y="1503523"/>
            <a:ext cx="1029761" cy="83627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0FD5B8-CC3A-4E2F-AABB-F05AB070503B}"/>
              </a:ext>
            </a:extLst>
          </p:cNvPr>
          <p:cNvCxnSpPr>
            <a:cxnSpLocks/>
          </p:cNvCxnSpPr>
          <p:nvPr/>
        </p:nvCxnSpPr>
        <p:spPr bwMode="auto">
          <a:xfrm flipV="1">
            <a:off x="4967892" y="1584862"/>
            <a:ext cx="1360312" cy="4967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D11C75-3C72-4216-9142-485A7A82B103}"/>
              </a:ext>
            </a:extLst>
          </p:cNvPr>
          <p:cNvSpPr txBox="1"/>
          <p:nvPr/>
        </p:nvSpPr>
        <p:spPr>
          <a:xfrm>
            <a:off x="188459" y="3810184"/>
            <a:ext cx="9164385" cy="9200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b="1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Fast Eye</a:t>
            </a:r>
            <a:endParaRPr lang="en-US" sz="1200" dirty="0"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For Linear Time-Invariant (</a:t>
            </a:r>
            <a:r>
              <a:rPr lang="en-US" sz="1200" b="1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LTI</a:t>
            </a:r>
            <a:r>
              <a:rPr lang="en-US" sz="1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) System we build waveform from s-parameter (</a:t>
            </a:r>
            <a:r>
              <a:rPr lang="en-US" sz="1200" dirty="0" err="1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freq</a:t>
            </a:r>
            <a:r>
              <a:rPr lang="en-US" sz="1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domain) using convolution and superposition: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497A61-E5A6-4AA9-8911-69811D4F1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21" y="4234939"/>
            <a:ext cx="2875492" cy="17846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2C85C4-9D8C-4A71-B74A-56A8903FC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804" y="4290176"/>
            <a:ext cx="3268971" cy="17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0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Eye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3157"/>
            <a:ext cx="4085304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Lossy effects</a:t>
            </a:r>
          </a:p>
          <a:p>
            <a:pPr marL="1031875" lvl="1" indent="-342900"/>
            <a:r>
              <a:rPr lang="en-US" sz="1400" dirty="0"/>
              <a:t>Skin effect</a:t>
            </a:r>
          </a:p>
          <a:p>
            <a:pPr marL="1031875" lvl="1" indent="-342900"/>
            <a:r>
              <a:rPr lang="en-US" sz="1400" dirty="0"/>
              <a:t>Dielectric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Reflections</a:t>
            </a:r>
          </a:p>
          <a:p>
            <a:pPr marL="1031875" lvl="1" indent="-342900"/>
            <a:r>
              <a:rPr lang="en-US" sz="1400" dirty="0"/>
              <a:t>Via stubs</a:t>
            </a:r>
          </a:p>
          <a:p>
            <a:pPr marL="1031875" lvl="1" indent="-342900"/>
            <a:r>
              <a:rPr lang="en-US" sz="1400" dirty="0"/>
              <a:t>Impedance mismatch</a:t>
            </a:r>
          </a:p>
          <a:p>
            <a:pPr marL="1031875" lvl="1" indent="-342900"/>
            <a:r>
              <a:rPr lang="en-US" sz="1400" dirty="0"/>
              <a:t>Termination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Crosstalk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Ground bounce</a:t>
            </a:r>
          </a:p>
          <a:p>
            <a:pPr marL="1031875" lvl="1" indent="-342900"/>
            <a:r>
              <a:rPr lang="en-US" sz="1400" dirty="0"/>
              <a:t>Return 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Jitter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EMI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744C3-21D6-4B26-A623-2D23058D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260" y="1498228"/>
            <a:ext cx="7491650" cy="389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40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Signal attenuation and distortion, 011111000010000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81B6FB-74AB-46A4-BF00-7700E6F5D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1942" y="1203325"/>
            <a:ext cx="8544940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48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ISI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3C9B4C-4664-439E-829E-2C39CD53D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700" y="333170"/>
            <a:ext cx="6979250" cy="54924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90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E46E7-CC56-4617-8E4D-65AE8EED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79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364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itle of Presentation Maximum Three Lines Aligned from the Bottom&amp;quot;&quot;/&gt;&lt;property id=&quot;20307&quot; value=&quot;266&quot;/&gt;&lt;/object&gt;&lt;object type=&quot;3&quot; unique_id=&quot;10005&quot;&gt;&lt;property id=&quot;20148&quot; value=&quot;5&quot;/&gt;&lt;property id=&quot;20300&quot; value=&quot;Slide 2 - &amp;quot;Titles Are Tahoma 30 pt, Bold, Flush Left, Initial Caps, Edit to Fit Two Lines Max.&amp;quot;&quot;/&gt;&lt;property id=&quot;20307&quot; value=&quot;259&quot;/&gt;&lt;/object&gt;&lt;object type=&quot;3&quot; unique_id=&quot;10006&quot;&gt;&lt;property id=&quot;20148&quot; value=&quot;5&quot;/&gt;&lt;property id=&quot;20300&quot; value=&quot;Slide 3 - &amp;quot;Titles Are Two Lines Maximum, Vertically Aligned from Bottom of Text Box&amp;quot;&quot;/&gt;&lt;property id=&quot;20307&quot; value=&quot;256&quot;/&gt;&lt;/object&gt;&lt;object type=&quot;3&quot; unique_id=&quot;10007&quot;&gt;&lt;property id=&quot;20148&quot; value=&quot;5&quot;/&gt;&lt;property id=&quot;20300&quot; value=&quot;Slide 4 - &amp;quot;Tips&amp;quot;&quot;/&gt;&lt;property id=&quot;20307&quot; value=&quot;272&quot;/&gt;&lt;/object&gt;&lt;object type=&quot;3&quot; unique_id=&quot;10008&quot;&gt;&lt;property id=&quot;20148&quot; value=&quot;5&quot;/&gt;&lt;property id=&quot;20300&quot; value=&quot;Slide 5 - &amp;quot;Tips&amp;quot;&quot;/&gt;&lt;property id=&quot;20307&quot; value=&quot;268&quot;/&gt;&lt;/object&gt;&lt;object type=&quot;3&quot; unique_id=&quot;10009&quot;&gt;&lt;property id=&quot;20148&quot; value=&quot;5&quot;/&gt;&lt;property id=&quot;20300&quot; value=&quot;Slide 6 - &amp;quot;TRANSITION OR &amp;#x0D;&amp;#x0A;SECTION HEADING  &amp;quot;&quot;/&gt;&lt;property id=&quot;20307&quot; value=&quot;260&quot;/&gt;&lt;/object&gt;&lt;object type=&quot;3&quot; unique_id=&quot;10010&quot;&gt;&lt;property id=&quot;20148&quot; value=&quot;5&quot;/&gt;&lt;property id=&quot;20300&quot; value=&quot;Slide 7 - &amp;quot;Graphic Tips&amp;quot;&quot;/&gt;&lt;property id=&quot;20307&quot; value=&quot;258&quot;/&gt;&lt;/object&gt;&lt;object type=&quot;3&quot; unique_id=&quot;10011&quot;&gt;&lt;property id=&quot;20148&quot; value=&quot;5&quot;/&gt;&lt;property id=&quot;20300&quot; value=&quot;Slide 8 - &amp;quot;Make your presentations easy to share&amp;quot;&quot;/&gt;&lt;property id=&quot;20307&quot; value=&quot;262&quot;/&gt;&lt;/object&gt;&lt;object type=&quot;3&quot; unique_id=&quot;10012&quot;&gt;&lt;property id=&quot;20148&quot; value=&quot;5&quot;/&gt;&lt;property id=&quot;20300&quot; value=&quot;Slide 9 - &amp;quot;Chart Slide&amp;quot;&quot;/&gt;&lt;property id=&quot;20307&quot; value=&quot;267&quot;/&gt;&lt;/object&gt;&lt;object type=&quot;3&quot; unique_id=&quot;10013&quot;&gt;&lt;property id=&quot;20148&quot; value=&quot;5&quot;/&gt;&lt;property id=&quot;20300&quot; value=&quot;Slide 10&quot;/&gt;&lt;property id=&quot;20307&quot; value=&quot;264&quot;/&gt;&lt;/object&gt;&lt;object type=&quot;3&quot; unique_id=&quot;10014&quot;&gt;&lt;property id=&quot;20148&quot; value=&quot;5&quot;/&gt;&lt;property id=&quot;20300&quot; value=&quot;Slide 12 - &amp;quot;A Few Basic Elements&amp;quot;&quot;/&gt;&lt;property id=&quot;20307&quot; value=&quot;269&quot;/&gt;&lt;/object&gt;&lt;object type=&quot;3&quot; unique_id=&quot;10015&quot;&gt;&lt;property id=&quot;20148&quot; value=&quot;5&quot;/&gt;&lt;property id=&quot;20300&quot; value=&quot;Slide 13 - &amp;quot;Example of Objectives &amp;amp; Results Slide&amp;quot;&quot;/&gt;&lt;property id=&quot;20307&quot; value=&quot;270&quot;/&gt;&lt;/object&gt;&lt;object type=&quot;3&quot; unique_id=&quot;10016&quot;&gt;&lt;property id=&quot;20148&quot; value=&quot;5&quot;/&gt;&lt;property id=&quot;20300&quot; value=&quot;Slide 14 - &amp;quot;Example of Objectives &amp;amp; Results Slide&amp;quot;&quot;/&gt;&lt;property id=&quot;20307&quot; value=&quot;271&quot;/&gt;&lt;/object&gt;&lt;object type=&quot;3&quot; unique_id=&quot;10152&quot;&gt;&lt;property id=&quot;20148&quot; value=&quot;5&quot;/&gt;&lt;property id=&quot;20300&quot; value=&quot;Slide 11 - &amp;quot;Title of Presentation Maximum Three Lines Aligned from the Bottom&amp;quot;&quot;/&gt;&lt;property id=&quot;20307&quot; value=&quot;273&quot;/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1.8|13.1|7|31.1|9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1.8|13.1|7|31.1|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156462</TotalTime>
  <Words>628</Words>
  <Application>Microsoft Office PowerPoint</Application>
  <PresentationFormat>Custom</PresentationFormat>
  <Paragraphs>204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Tahoma</vt:lpstr>
      <vt:lpstr>Wingdings</vt:lpstr>
      <vt:lpstr>Siemens 2017 – 16:9</vt:lpstr>
      <vt:lpstr>SerDes basics Dmitry Vasilchenko</vt:lpstr>
      <vt:lpstr>SerDes</vt:lpstr>
      <vt:lpstr>SerDes protocols</vt:lpstr>
      <vt:lpstr>Summary</vt:lpstr>
      <vt:lpstr>Eye diagram</vt:lpstr>
      <vt:lpstr>Eye distortion</vt:lpstr>
      <vt:lpstr>Signal attenuation and distortion, 011111000010000</vt:lpstr>
      <vt:lpstr>ISI</vt:lpstr>
      <vt:lpstr>Summary</vt:lpstr>
      <vt:lpstr>Summary</vt:lpstr>
      <vt:lpstr>Summary</vt:lpstr>
      <vt:lpstr>SerDes basics</vt:lpstr>
      <vt:lpstr>Summary</vt:lpstr>
      <vt:lpstr>Summary</vt:lpstr>
      <vt:lpstr>Summary</vt:lpstr>
      <vt:lpstr>Summary</vt:lpstr>
      <vt:lpstr>CTLE – Continues time linear equalizer</vt:lpstr>
      <vt:lpstr>Summary</vt:lpstr>
      <vt:lpstr>Summary</vt:lpstr>
      <vt:lpstr>Summary</vt:lpstr>
      <vt:lpstr>CTLE or DFE – depends on channel bumpiness</vt:lpstr>
      <vt:lpstr>Summary</vt:lpstr>
      <vt:lpstr>IBIS-AMI simulations</vt:lpstr>
      <vt:lpstr>Summary</vt:lpstr>
      <vt:lpstr>Summary</vt:lpstr>
      <vt:lpstr>Summary</vt:lpstr>
      <vt:lpstr>Summary</vt:lpstr>
      <vt:lpstr>Analyzing Serial Channels for Protocol Compliance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Analyzing Serial Channels for Protocol Compliance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Company>MGC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Title – 36pt, Three Lines Max. Anchor: Bottom Left</dc:title>
  <dc:creator>lseigneu</dc:creator>
  <cp:lastModifiedBy>Vasilchenko, Dmitry (DI SW EBS ENG ANV HLA)</cp:lastModifiedBy>
  <cp:revision>1256</cp:revision>
  <cp:lastPrinted>2019-10-22T14:28:44Z</cp:lastPrinted>
  <dcterms:created xsi:type="dcterms:W3CDTF">2012-05-10T20:45:25Z</dcterms:created>
  <dcterms:modified xsi:type="dcterms:W3CDTF">2022-03-31T22:48:19Z</dcterms:modified>
</cp:coreProperties>
</file>